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70" r:id="rId3"/>
    <p:sldId id="295" r:id="rId4"/>
    <p:sldId id="274" r:id="rId5"/>
    <p:sldId id="278" r:id="rId6"/>
    <p:sldId id="279" r:id="rId7"/>
    <p:sldId id="275" r:id="rId8"/>
    <p:sldId id="276" r:id="rId9"/>
    <p:sldId id="277" r:id="rId10"/>
    <p:sldId id="271" r:id="rId11"/>
    <p:sldId id="257" r:id="rId12"/>
    <p:sldId id="269" r:id="rId13"/>
    <p:sldId id="288" r:id="rId14"/>
    <p:sldId id="293" r:id="rId15"/>
    <p:sldId id="294" r:id="rId16"/>
    <p:sldId id="285" r:id="rId17"/>
    <p:sldId id="286" r:id="rId18"/>
    <p:sldId id="272" r:id="rId19"/>
    <p:sldId id="296" r:id="rId20"/>
    <p:sldId id="273" r:id="rId21"/>
    <p:sldId id="281" r:id="rId22"/>
    <p:sldId id="297" r:id="rId23"/>
    <p:sldId id="258" r:id="rId24"/>
    <p:sldId id="259" r:id="rId25"/>
    <p:sldId id="264" r:id="rId26"/>
    <p:sldId id="265" r:id="rId27"/>
    <p:sldId id="260" r:id="rId28"/>
    <p:sldId id="266" r:id="rId29"/>
    <p:sldId id="267" r:id="rId30"/>
    <p:sldId id="282" r:id="rId31"/>
    <p:sldId id="284" r:id="rId32"/>
    <p:sldId id="283" r:id="rId33"/>
    <p:sldId id="287" r:id="rId34"/>
    <p:sldId id="289" r:id="rId35"/>
    <p:sldId id="290" r:id="rId36"/>
    <p:sldId id="291" r:id="rId37"/>
    <p:sldId id="292" r:id="rId38"/>
    <p:sldId id="298" r:id="rId39"/>
    <p:sldId id="299" r:id="rId40"/>
    <p:sldId id="300" r:id="rId41"/>
    <p:sldId id="301" r:id="rId42"/>
    <p:sldId id="302" r:id="rId43"/>
    <p:sldId id="280" r:id="rId4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333"/>
    <p:restoredTop sz="94675"/>
  </p:normalViewPr>
  <p:slideViewPr>
    <p:cSldViewPr snapToGrid="0" snapToObjects="1">
      <p:cViewPr varScale="1">
        <p:scale>
          <a:sx n="145" d="100"/>
          <a:sy n="145" d="100"/>
        </p:scale>
        <p:origin x="87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viewProps" Target="viewProps.xml"/><Relationship Id="rId47" Type="http://schemas.openxmlformats.org/officeDocument/2006/relationships/theme" Target="theme/theme1.xml"/><Relationship Id="rId48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presProps" Target="presProps.xml"/></Relationships>
</file>

<file path=ppt/media/image1.tiff>
</file>

<file path=ppt/media/image10.tiff>
</file>

<file path=ppt/media/image11.png>
</file>

<file path=ppt/media/image12.tiff>
</file>

<file path=ppt/media/image13.png>
</file>

<file path=ppt/media/image14.png>
</file>

<file path=ppt/media/image15.tiff>
</file>

<file path=ppt/media/image16.tiff>
</file>

<file path=ppt/media/image17.png>
</file>

<file path=ppt/media/image2.tiff>
</file>

<file path=ppt/media/image3.tiff>
</file>

<file path=ppt/media/image4.png>
</file>

<file path=ppt/media/image5.tiff>
</file>

<file path=ppt/media/image6.png>
</file>

<file path=ppt/media/image7.png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82F03-291C-C743-9B18-BD646D8D7974}" type="datetimeFigureOut">
              <a:rPr lang="en-GB" smtClean="0"/>
              <a:t>05/10/2016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B8B4D-B344-9749-A2A1-06277E490C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47465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82F03-291C-C743-9B18-BD646D8D7974}" type="datetimeFigureOut">
              <a:rPr lang="en-GB" smtClean="0"/>
              <a:t>05/10/2016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B8B4D-B344-9749-A2A1-06277E490C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37087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82F03-291C-C743-9B18-BD646D8D7974}" type="datetimeFigureOut">
              <a:rPr lang="en-GB" smtClean="0"/>
              <a:t>05/10/2016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B8B4D-B344-9749-A2A1-06277E490C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83326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82F03-291C-C743-9B18-BD646D8D7974}" type="datetimeFigureOut">
              <a:rPr lang="en-GB" smtClean="0"/>
              <a:t>05/10/2016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B8B4D-B344-9749-A2A1-06277E490C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91379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82F03-291C-C743-9B18-BD646D8D7974}" type="datetimeFigureOut">
              <a:rPr lang="en-GB" smtClean="0"/>
              <a:t>05/10/2016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B8B4D-B344-9749-A2A1-06277E490C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0190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82F03-291C-C743-9B18-BD646D8D7974}" type="datetimeFigureOut">
              <a:rPr lang="en-GB" smtClean="0"/>
              <a:t>05/10/2016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B8B4D-B344-9749-A2A1-06277E490C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2293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82F03-291C-C743-9B18-BD646D8D7974}" type="datetimeFigureOut">
              <a:rPr lang="en-GB" smtClean="0"/>
              <a:t>05/10/2016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B8B4D-B344-9749-A2A1-06277E490C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9230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82F03-291C-C743-9B18-BD646D8D7974}" type="datetimeFigureOut">
              <a:rPr lang="en-GB" smtClean="0"/>
              <a:t>05/10/2016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B8B4D-B344-9749-A2A1-06277E490C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29106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82F03-291C-C743-9B18-BD646D8D7974}" type="datetimeFigureOut">
              <a:rPr lang="en-GB" smtClean="0"/>
              <a:t>05/10/2016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B8B4D-B344-9749-A2A1-06277E490C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36855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82F03-291C-C743-9B18-BD646D8D7974}" type="datetimeFigureOut">
              <a:rPr lang="en-GB" smtClean="0"/>
              <a:t>05/10/2016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B8B4D-B344-9749-A2A1-06277E490C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0347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82F03-291C-C743-9B18-BD646D8D7974}" type="datetimeFigureOut">
              <a:rPr lang="en-GB" smtClean="0"/>
              <a:t>05/10/2016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B8B4D-B344-9749-A2A1-06277E490C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4529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C82F03-291C-C743-9B18-BD646D8D7974}" type="datetimeFigureOut">
              <a:rPr lang="en-GB" smtClean="0"/>
              <a:t>05/10/2016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EB8B4D-B344-9749-A2A1-06277E490C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4585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f"/><Relationship Id="rId3" Type="http://schemas.openxmlformats.org/officeDocument/2006/relationships/image" Target="../media/image16.tif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bsigroup.com/en-GB/Cyber-Security/Cyber-security-for-SMEs/Standards-for-IT-and-cyber-security/#Gov-standards" TargetMode="External"/><Relationship Id="rId3" Type="http://schemas.openxmlformats.org/officeDocument/2006/relationships/hyperlink" Target="http://www.itgovernance.co.uk/cybersecurity-standards.aspx" TargetMode="Externa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tif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COMP6230: </a:t>
            </a:r>
            <a:br>
              <a:rPr lang="en-GB" dirty="0" smtClean="0"/>
            </a:br>
            <a:r>
              <a:rPr lang="en-GB" dirty="0" smtClean="0"/>
              <a:t>Implementing Cybersecurity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Oli Bills</a:t>
            </a:r>
          </a:p>
          <a:p>
            <a:r>
              <a:rPr lang="en-GB" dirty="0" err="1" smtClean="0"/>
              <a:t>ofb@ecs.soton.ac.uk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25867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6522"/>
            <a:ext cx="9144000" cy="622511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652954" y="2637692"/>
            <a:ext cx="539847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800" b="1" dirty="0" err="1" smtClean="0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76200" dir="5400000" algn="t" rotWithShape="0">
                    <a:prstClr val="black">
                      <a:alpha val="40000"/>
                    </a:prstClr>
                  </a:outerShdw>
                </a:effectLst>
              </a:rPr>
              <a:t>Wordpress</a:t>
            </a:r>
            <a:endParaRPr lang="en-GB" sz="8800" b="1" dirty="0">
              <a:ln w="28575"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762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652954" y="4084242"/>
            <a:ext cx="5398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 smtClean="0">
                <a:ln w="15875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76200" dir="5400000" algn="t" rotWithShape="0">
                    <a:prstClr val="black">
                      <a:alpha val="40000"/>
                    </a:prstClr>
                  </a:outerShdw>
                </a:effectLst>
              </a:rPr>
              <a:t>Never the answer to anything!</a:t>
            </a:r>
            <a:endParaRPr lang="en-GB" sz="2400" b="1" dirty="0">
              <a:ln w="15875"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762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7977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 is cybersecurity?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>
            <a:normAutofit/>
          </a:bodyPr>
          <a:lstStyle/>
          <a:p>
            <a:r>
              <a:rPr lang="en-GB" dirty="0" smtClean="0"/>
              <a:t>Detection, protection and prevention against </a:t>
            </a:r>
            <a:r>
              <a:rPr lang="en-GB" b="1" dirty="0" smtClean="0"/>
              <a:t>digital</a:t>
            </a:r>
            <a:r>
              <a:rPr lang="en-GB" dirty="0" smtClean="0"/>
              <a:t> </a:t>
            </a:r>
            <a:r>
              <a:rPr lang="en-GB" b="1" dirty="0" smtClean="0"/>
              <a:t>threats</a:t>
            </a:r>
            <a:r>
              <a:rPr lang="en-GB" dirty="0" smtClean="0"/>
              <a:t> and attacks</a:t>
            </a:r>
          </a:p>
          <a:p>
            <a:pPr lvl="1"/>
            <a:r>
              <a:rPr lang="en-GB" dirty="0" smtClean="0"/>
              <a:t>Technologies, Procedures, People</a:t>
            </a:r>
          </a:p>
          <a:p>
            <a:pPr lvl="1"/>
            <a:r>
              <a:rPr lang="en-GB" dirty="0"/>
              <a:t>The entire digital </a:t>
            </a:r>
            <a:r>
              <a:rPr lang="en-GB" dirty="0" smtClean="0"/>
              <a:t>ecosystem</a:t>
            </a: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1696321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 kinds of threats?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GB" dirty="0"/>
              <a:t>eavesdropping (or visual surveillance)</a:t>
            </a:r>
          </a:p>
          <a:p>
            <a:r>
              <a:rPr lang="en-GB" dirty="0"/>
              <a:t>wiretapping (= keyboard logging)</a:t>
            </a:r>
          </a:p>
          <a:p>
            <a:r>
              <a:rPr lang="en-GB" dirty="0"/>
              <a:t>key interception</a:t>
            </a:r>
          </a:p>
          <a:p>
            <a:r>
              <a:rPr lang="en-GB" dirty="0"/>
              <a:t>impersonation (person, address, computer) • data duplication</a:t>
            </a:r>
          </a:p>
          <a:p>
            <a:r>
              <a:rPr lang="en-GB" dirty="0"/>
              <a:t>cryptanalysis</a:t>
            </a:r>
          </a:p>
          <a:p>
            <a:r>
              <a:rPr lang="en-GB" dirty="0"/>
              <a:t>social engineering</a:t>
            </a:r>
          </a:p>
          <a:p>
            <a:r>
              <a:rPr lang="en-GB" dirty="0"/>
              <a:t>physical security</a:t>
            </a:r>
          </a:p>
          <a:p>
            <a:r>
              <a:rPr lang="en-GB" dirty="0"/>
              <a:t>malware</a:t>
            </a:r>
          </a:p>
          <a:p>
            <a:r>
              <a:rPr lang="en-GB" dirty="0"/>
              <a:t>exploiting software vulnerabilities</a:t>
            </a:r>
          </a:p>
          <a:p>
            <a:r>
              <a:rPr lang="en-GB" dirty="0"/>
              <a:t>combinations of different </a:t>
            </a:r>
            <a:r>
              <a:rPr lang="en-GB" dirty="0" smtClean="0"/>
              <a:t>attacks</a:t>
            </a:r>
          </a:p>
          <a:p>
            <a:r>
              <a:rPr lang="en-GB" b="1" dirty="0" smtClean="0"/>
              <a:t>Just to name a few!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89223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Who do they affect?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National security</a:t>
            </a:r>
            <a:r>
              <a:rPr lang="en-GB" dirty="0"/>
              <a:t> </a:t>
            </a:r>
            <a:r>
              <a:rPr lang="en-GB" dirty="0" smtClean="0"/>
              <a:t>and infrastructure</a:t>
            </a:r>
          </a:p>
          <a:p>
            <a:r>
              <a:rPr lang="en-GB" dirty="0" smtClean="0"/>
              <a:t>Government and public bodies</a:t>
            </a:r>
          </a:p>
          <a:p>
            <a:r>
              <a:rPr lang="en-GB" dirty="0" smtClean="0"/>
              <a:t>The economic processes and banking systems</a:t>
            </a:r>
            <a:endParaRPr lang="en-GB" dirty="0"/>
          </a:p>
          <a:p>
            <a:r>
              <a:rPr lang="en-GB" dirty="0" smtClean="0"/>
              <a:t>The everyday citizen</a:t>
            </a:r>
          </a:p>
          <a:p>
            <a:pPr lvl="1"/>
            <a:r>
              <a:rPr lang="en-GB" dirty="0" smtClean="0"/>
              <a:t>You!</a:t>
            </a:r>
          </a:p>
        </p:txBody>
      </p:sp>
    </p:spTree>
    <p:extLst>
      <p:ext uri="{BB962C8B-B14F-4D97-AF65-F5344CB8AC3E}">
        <p14:creationId xmlns:p14="http://schemas.microsoft.com/office/powerpoint/2010/main" val="962687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And where do they come from?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3459773" cy="4351338"/>
          </a:xfrm>
        </p:spPr>
        <p:txBody>
          <a:bodyPr/>
          <a:lstStyle/>
          <a:p>
            <a:r>
              <a:rPr lang="en-US" dirty="0" smtClean="0"/>
              <a:t>Criminal</a:t>
            </a:r>
            <a:endParaRPr lang="en-US" dirty="0"/>
          </a:p>
          <a:p>
            <a:r>
              <a:rPr lang="en-US" dirty="0"/>
              <a:t>C</a:t>
            </a:r>
            <a:r>
              <a:rPr lang="en-US" dirty="0" smtClean="0"/>
              <a:t>ompetitor</a:t>
            </a:r>
            <a:endParaRPr lang="en-US" dirty="0"/>
          </a:p>
          <a:p>
            <a:r>
              <a:rPr lang="en-US" dirty="0" smtClean="0"/>
              <a:t>Hacker</a:t>
            </a:r>
            <a:endParaRPr lang="en-US" dirty="0"/>
          </a:p>
          <a:p>
            <a:r>
              <a:rPr lang="en-US" dirty="0"/>
              <a:t>G</a:t>
            </a:r>
            <a:r>
              <a:rPr lang="en-US" dirty="0" smtClean="0"/>
              <a:t>overnment</a:t>
            </a:r>
            <a:endParaRPr lang="en-US" dirty="0"/>
          </a:p>
          <a:p>
            <a:r>
              <a:rPr lang="en-US" dirty="0"/>
              <a:t>T</a:t>
            </a:r>
            <a:r>
              <a:rPr lang="en-US" dirty="0" smtClean="0"/>
              <a:t>errorist</a:t>
            </a:r>
            <a:endParaRPr lang="en-US" dirty="0"/>
          </a:p>
          <a:p>
            <a:r>
              <a:rPr lang="en-US" dirty="0"/>
              <a:t>E</a:t>
            </a:r>
            <a:r>
              <a:rPr lang="en-US" dirty="0" smtClean="0"/>
              <a:t>thical </a:t>
            </a:r>
            <a:r>
              <a:rPr lang="en-US" dirty="0"/>
              <a:t>hacker</a:t>
            </a:r>
            <a:br>
              <a:rPr lang="en-US" dirty="0"/>
            </a:br>
            <a:endParaRPr lang="en-US" dirty="0"/>
          </a:p>
          <a:p>
            <a:endParaRPr lang="en-GB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693627" y="1825625"/>
            <a:ext cx="345977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Former </a:t>
            </a:r>
            <a:r>
              <a:rPr lang="en-US" dirty="0"/>
              <a:t>employee </a:t>
            </a:r>
          </a:p>
          <a:p>
            <a:r>
              <a:rPr lang="en-US" dirty="0"/>
              <a:t>E</a:t>
            </a:r>
            <a:r>
              <a:rPr lang="en-US" dirty="0" smtClean="0"/>
              <a:t>mployee </a:t>
            </a:r>
            <a:endParaRPr lang="en-US" dirty="0"/>
          </a:p>
          <a:p>
            <a:r>
              <a:rPr lang="en-US" dirty="0"/>
              <a:t>C</a:t>
            </a:r>
            <a:r>
              <a:rPr lang="en-US" dirty="0" smtClean="0"/>
              <a:t>ustomer </a:t>
            </a:r>
            <a:endParaRPr lang="en-US" dirty="0"/>
          </a:p>
          <a:p>
            <a:r>
              <a:rPr lang="en-US" dirty="0"/>
              <a:t>C</a:t>
            </a:r>
            <a:r>
              <a:rPr lang="en-US" dirty="0" smtClean="0"/>
              <a:t>ontractor </a:t>
            </a:r>
            <a:endParaRPr lang="en-US" dirty="0"/>
          </a:p>
          <a:p>
            <a:r>
              <a:rPr lang="en-US" dirty="0"/>
              <a:t>W</a:t>
            </a:r>
            <a:r>
              <a:rPr lang="en-US" dirty="0" smtClean="0"/>
              <a:t>histleblower </a:t>
            </a:r>
            <a:endParaRPr lang="en-US" dirty="0"/>
          </a:p>
          <a:p>
            <a:r>
              <a:rPr lang="en-US" dirty="0"/>
              <a:t>E</a:t>
            </a:r>
            <a:r>
              <a:rPr lang="en-US" dirty="0" smtClean="0"/>
              <a:t>verybody</a:t>
            </a:r>
            <a:r>
              <a:rPr lang="en-US" dirty="0"/>
              <a:t>? </a:t>
            </a:r>
          </a:p>
        </p:txBody>
      </p:sp>
    </p:spTree>
    <p:extLst>
      <p:ext uri="{BB962C8B-B14F-4D97-AF65-F5344CB8AC3E}">
        <p14:creationId xmlns:p14="http://schemas.microsoft.com/office/powerpoint/2010/main" val="4306446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 few things to remember</a:t>
            </a:r>
            <a:r>
              <a:rPr lang="is-IS" dirty="0" smtClean="0"/>
              <a:t>…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We </a:t>
            </a:r>
            <a:r>
              <a:rPr lang="en-GB" dirty="0"/>
              <a:t>are building fences not walls</a:t>
            </a:r>
          </a:p>
          <a:p>
            <a:r>
              <a:rPr lang="en-GB" dirty="0"/>
              <a:t>You can lock the door, but it’s no good if the window is open</a:t>
            </a:r>
          </a:p>
          <a:p>
            <a:r>
              <a:rPr lang="en-GB" dirty="0"/>
              <a:t>A secure system is only as strong as it’s weakest link</a:t>
            </a:r>
          </a:p>
          <a:p>
            <a:pPr lvl="1"/>
            <a:r>
              <a:rPr lang="en-GB" dirty="0"/>
              <a:t>And that could be you</a:t>
            </a:r>
            <a:r>
              <a:rPr lang="is-IS" dirty="0"/>
              <a:t>…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15507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Cybersecurity education is an emergency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We shouldn’t be in this position</a:t>
            </a:r>
            <a:r>
              <a:rPr lang="is-IS" dirty="0" smtClean="0"/>
              <a:t>…</a:t>
            </a:r>
          </a:p>
          <a:p>
            <a:pPr lvl="1"/>
            <a:r>
              <a:rPr lang="is-IS" dirty="0" smtClean="0"/>
              <a:t>But we are</a:t>
            </a:r>
          </a:p>
          <a:p>
            <a:pPr lvl="1"/>
            <a:r>
              <a:rPr lang="is-IS" dirty="0" smtClean="0"/>
              <a:t>And we’ve got to do our best to save ourselves</a:t>
            </a:r>
          </a:p>
          <a:p>
            <a:pPr lvl="2"/>
            <a:r>
              <a:rPr lang="en-US" dirty="0" smtClean="0"/>
              <a:t>A</a:t>
            </a:r>
            <a:r>
              <a:rPr lang="is-IS" dirty="0" smtClean="0"/>
              <a:t>nd probably the world...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9188" y="3718050"/>
            <a:ext cx="4545623" cy="2841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502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426027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41817"/>
            <a:ext cx="9144000" cy="25347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120662"/>
            <a:ext cx="9144000" cy="2737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343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 does the future hold?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More extortion</a:t>
            </a:r>
          </a:p>
          <a:p>
            <a:pPr lvl="1"/>
            <a:r>
              <a:rPr lang="en-GB" dirty="0" smtClean="0"/>
              <a:t>It works</a:t>
            </a:r>
            <a:r>
              <a:rPr lang="is-IS" dirty="0" smtClean="0"/>
              <a:t>…</a:t>
            </a:r>
            <a:endParaRPr lang="en-GB" dirty="0" smtClean="0"/>
          </a:p>
          <a:p>
            <a:r>
              <a:rPr lang="en-GB" dirty="0" smtClean="0"/>
              <a:t>The Internet of Things</a:t>
            </a:r>
          </a:p>
          <a:p>
            <a:pPr lvl="1"/>
            <a:r>
              <a:rPr lang="en-GB" dirty="0" smtClean="0"/>
              <a:t>We’ve seen the proofs of concepts</a:t>
            </a:r>
          </a:p>
          <a:p>
            <a:pPr lvl="1"/>
            <a:r>
              <a:rPr lang="en-GB" dirty="0" smtClean="0"/>
              <a:t>It’s coming</a:t>
            </a:r>
            <a:r>
              <a:rPr lang="is-IS" dirty="0" smtClean="0"/>
              <a:t>…</a:t>
            </a:r>
          </a:p>
          <a:p>
            <a:pPr lvl="1"/>
            <a:r>
              <a:rPr lang="is-IS" dirty="0" smtClean="0"/>
              <a:t>Home appliances, vehicles, medicine, assistants</a:t>
            </a:r>
            <a:endParaRPr lang="is-IS" dirty="0" smtClean="0"/>
          </a:p>
          <a:p>
            <a:r>
              <a:rPr lang="is-IS" dirty="0" smtClean="0"/>
              <a:t>It’ll be less obvious</a:t>
            </a:r>
          </a:p>
          <a:p>
            <a:pPr lvl="1"/>
            <a:r>
              <a:rPr lang="is-IS" dirty="0" smtClean="0"/>
              <a:t>Changing and manipulating, not deleting and releasing</a:t>
            </a:r>
          </a:p>
          <a:p>
            <a:pPr lvl="1"/>
            <a:r>
              <a:rPr lang="is-IS" dirty="0" smtClean="0"/>
              <a:t>Backdoors</a:t>
            </a:r>
          </a:p>
          <a:p>
            <a:pPr lvl="2"/>
            <a:r>
              <a:rPr lang="is-IS" dirty="0" smtClean="0"/>
              <a:t>Including from the people we “trust</a:t>
            </a:r>
            <a:r>
              <a:rPr lang="is-IS" dirty="0" smtClean="0"/>
              <a:t>”</a:t>
            </a:r>
            <a:endParaRPr lang="is-I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53654" y="2637692"/>
            <a:ext cx="1459523" cy="1459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33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 does the future hold?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s-IS" dirty="0"/>
              <a:t>More users of more technologies</a:t>
            </a:r>
          </a:p>
          <a:p>
            <a:pPr lvl="1"/>
            <a:r>
              <a:rPr lang="is-IS" dirty="0"/>
              <a:t>The Tablet </a:t>
            </a:r>
            <a:r>
              <a:rPr lang="is-IS" dirty="0" smtClean="0"/>
              <a:t>era</a:t>
            </a:r>
          </a:p>
          <a:p>
            <a:pPr lvl="1"/>
            <a:r>
              <a:rPr lang="is-IS" dirty="0" smtClean="0"/>
              <a:t>Next up: The assistant era</a:t>
            </a:r>
            <a:endParaRPr lang="is-IS" dirty="0"/>
          </a:p>
          <a:p>
            <a:r>
              <a:rPr lang="is-IS" dirty="0"/>
              <a:t>Digital replacing physical</a:t>
            </a:r>
          </a:p>
          <a:p>
            <a:pPr lvl="1"/>
            <a:r>
              <a:rPr lang="is-IS" dirty="0"/>
              <a:t>Why go to the issues of dealing with chip and pin</a:t>
            </a:r>
          </a:p>
          <a:p>
            <a:pPr lvl="1"/>
            <a:r>
              <a:rPr lang="is-IS" dirty="0"/>
              <a:t>When you can just buy a card number and use it online...</a:t>
            </a:r>
          </a:p>
          <a:p>
            <a:pPr lvl="2"/>
            <a:r>
              <a:rPr lang="is-IS" dirty="0"/>
              <a:t>Or even just a payment account</a:t>
            </a:r>
            <a:endParaRPr lang="en-GB" dirty="0"/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2043" y="4739054"/>
            <a:ext cx="2823307" cy="1693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994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Coming up</a:t>
            </a:r>
            <a:r>
              <a:rPr lang="is-IS" dirty="0" smtClean="0"/>
              <a:t>…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What is cybersecurity?</a:t>
            </a:r>
          </a:p>
          <a:p>
            <a:r>
              <a:rPr lang="en-GB" dirty="0"/>
              <a:t>Security issues and </a:t>
            </a:r>
            <a:r>
              <a:rPr lang="en-GB" dirty="0" smtClean="0"/>
              <a:t>threats</a:t>
            </a:r>
          </a:p>
          <a:p>
            <a:r>
              <a:rPr lang="en-GB" dirty="0" smtClean="0"/>
              <a:t>Risks and planning</a:t>
            </a:r>
          </a:p>
          <a:p>
            <a:r>
              <a:rPr lang="en-GB" dirty="0" smtClean="0"/>
              <a:t>The basic principles of security</a:t>
            </a:r>
          </a:p>
          <a:p>
            <a:pPr lvl="1"/>
            <a:r>
              <a:rPr lang="en-GB" dirty="0" smtClean="0"/>
              <a:t>Policies, mechanisms, detection, prevention</a:t>
            </a:r>
          </a:p>
          <a:p>
            <a:r>
              <a:rPr lang="en-GB" dirty="0" smtClean="0"/>
              <a:t>What are we up against?</a:t>
            </a:r>
          </a:p>
          <a:p>
            <a:pPr lvl="1"/>
            <a:r>
              <a:rPr lang="en-GB" dirty="0" smtClean="0"/>
              <a:t>Know your enemy</a:t>
            </a:r>
          </a:p>
          <a:p>
            <a:r>
              <a:rPr lang="en-GB" dirty="0" smtClean="0"/>
              <a:t>Getting security right</a:t>
            </a:r>
          </a:p>
        </p:txBody>
      </p:sp>
    </p:spTree>
    <p:extLst>
      <p:ext uri="{BB962C8B-B14F-4D97-AF65-F5344CB8AC3E}">
        <p14:creationId xmlns:p14="http://schemas.microsoft.com/office/powerpoint/2010/main" val="119155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Digital Account Theft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93956"/>
            <a:ext cx="9144000" cy="486404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28650" y="1397977"/>
            <a:ext cx="7939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It’s a gamble</a:t>
            </a:r>
            <a:r>
              <a:rPr lang="is-IS" dirty="0" smtClean="0"/>
              <a:t>… but </a:t>
            </a:r>
            <a:r>
              <a:rPr lang="en-GB" dirty="0" smtClean="0"/>
              <a:t>a </a:t>
            </a:r>
            <a:r>
              <a:rPr lang="en-GB" dirty="0" smtClean="0"/>
              <a:t>better return on investment than a 0.9% savings </a:t>
            </a:r>
            <a:r>
              <a:rPr lang="en-GB" dirty="0" smtClean="0"/>
              <a:t>account</a:t>
            </a:r>
            <a:r>
              <a:rPr lang="is-IS" dirty="0" smtClean="0"/>
              <a:t>?</a:t>
            </a:r>
            <a:endParaRPr lang="en-GB" dirty="0"/>
          </a:p>
        </p:txBody>
      </p:sp>
      <p:sp>
        <p:nvSpPr>
          <p:cNvPr id="7" name="Cloud 6"/>
          <p:cNvSpPr/>
          <p:nvPr/>
        </p:nvSpPr>
        <p:spPr>
          <a:xfrm>
            <a:off x="378069" y="1993956"/>
            <a:ext cx="2576146" cy="529436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1720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How do we deal with </a:t>
            </a:r>
            <a:r>
              <a:rPr lang="en-GB" dirty="0" smtClean="0"/>
              <a:t>threats?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Risk management</a:t>
            </a:r>
          </a:p>
          <a:p>
            <a:pPr lvl="1"/>
            <a:r>
              <a:rPr lang="en-GB" dirty="0" smtClean="0"/>
              <a:t>Risk: Probability that an adverse circumstance will occur</a:t>
            </a:r>
          </a:p>
          <a:p>
            <a:pPr lvl="1"/>
            <a:r>
              <a:rPr lang="en-GB" dirty="0" smtClean="0"/>
              <a:t>Risk management</a:t>
            </a:r>
          </a:p>
          <a:p>
            <a:pPr lvl="2"/>
            <a:r>
              <a:rPr lang="en-GB" dirty="0" smtClean="0"/>
              <a:t>Analysing the risks</a:t>
            </a:r>
          </a:p>
          <a:p>
            <a:pPr lvl="3"/>
            <a:r>
              <a:rPr lang="en-GB" dirty="0" smtClean="0"/>
              <a:t>What would the impact be?</a:t>
            </a:r>
          </a:p>
          <a:p>
            <a:pPr lvl="3"/>
            <a:r>
              <a:rPr lang="en-GB" dirty="0" smtClean="0"/>
              <a:t>What are the probabilities?</a:t>
            </a:r>
          </a:p>
          <a:p>
            <a:pPr lvl="2"/>
            <a:r>
              <a:rPr lang="en-GB" dirty="0" smtClean="0"/>
              <a:t>Controlling the risks</a:t>
            </a:r>
          </a:p>
          <a:p>
            <a:pPr lvl="3"/>
            <a:r>
              <a:rPr lang="en-GB" dirty="0" smtClean="0"/>
              <a:t>Avoidance: Don’t let it occur</a:t>
            </a:r>
          </a:p>
          <a:p>
            <a:pPr lvl="3"/>
            <a:r>
              <a:rPr lang="en-GB" dirty="0" smtClean="0"/>
              <a:t>Minimisation: Minimise the chance of it </a:t>
            </a:r>
            <a:r>
              <a:rPr lang="en-GB" dirty="0" err="1" smtClean="0"/>
              <a:t>occuring</a:t>
            </a:r>
            <a:endParaRPr lang="en-GB" dirty="0" smtClean="0"/>
          </a:p>
          <a:p>
            <a:pPr lvl="3"/>
            <a:r>
              <a:rPr lang="en-GB" dirty="0" smtClean="0"/>
              <a:t>Contingency: If it does </a:t>
            </a:r>
            <a:r>
              <a:rPr lang="en-GB" dirty="0" smtClean="0"/>
              <a:t>occur</a:t>
            </a: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885430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How do we deal with threats?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Security policies</a:t>
            </a:r>
          </a:p>
          <a:p>
            <a:pPr lvl="1"/>
            <a:r>
              <a:rPr lang="en-GB" dirty="0"/>
              <a:t>How to keep a system secure</a:t>
            </a:r>
          </a:p>
          <a:p>
            <a:pPr lvl="1"/>
            <a:r>
              <a:rPr lang="en-GB" dirty="0"/>
              <a:t>Achieved through security mechanisms</a:t>
            </a:r>
          </a:p>
          <a:p>
            <a:r>
              <a:rPr lang="en-GB" dirty="0"/>
              <a:t>We need to do better than we do now</a:t>
            </a:r>
          </a:p>
          <a:p>
            <a:pPr lvl="1"/>
            <a:r>
              <a:rPr lang="en-GB" dirty="0"/>
              <a:t>Cybersecurity issues have become the norm</a:t>
            </a:r>
            <a:r>
              <a:rPr lang="is-IS" dirty="0"/>
              <a:t>…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50911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Security Policies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What do we want to ensure?</a:t>
            </a:r>
          </a:p>
          <a:p>
            <a:pPr lvl="1"/>
            <a:r>
              <a:rPr lang="en-GB" dirty="0" smtClean="0"/>
              <a:t>Confidentiality</a:t>
            </a:r>
          </a:p>
          <a:p>
            <a:pPr lvl="1"/>
            <a:r>
              <a:rPr lang="en-GB" dirty="0" smtClean="0"/>
              <a:t>Integrity</a:t>
            </a:r>
          </a:p>
          <a:p>
            <a:pPr lvl="1"/>
            <a:r>
              <a:rPr lang="en-GB" dirty="0" smtClean="0"/>
              <a:t>Availability</a:t>
            </a:r>
          </a:p>
          <a:p>
            <a:pPr lvl="1"/>
            <a:r>
              <a:rPr lang="en-GB" dirty="0" smtClean="0"/>
              <a:t>Authenticity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59901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Security Mechanisms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To achieve or enforce security policy</a:t>
            </a:r>
          </a:p>
          <a:p>
            <a:r>
              <a:rPr lang="en-GB" dirty="0" smtClean="0"/>
              <a:t>Aims:</a:t>
            </a:r>
          </a:p>
          <a:p>
            <a:pPr lvl="1"/>
            <a:r>
              <a:rPr lang="en-GB" dirty="0" smtClean="0"/>
              <a:t>Prevention</a:t>
            </a:r>
          </a:p>
          <a:p>
            <a:pPr lvl="1"/>
            <a:r>
              <a:rPr lang="en-GB" dirty="0" smtClean="0"/>
              <a:t>Detection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03662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Prevention Examples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Authentication</a:t>
            </a:r>
          </a:p>
          <a:p>
            <a:r>
              <a:rPr lang="en-GB" dirty="0" smtClean="0"/>
              <a:t>Authorisation and role-based access control</a:t>
            </a:r>
          </a:p>
          <a:p>
            <a:r>
              <a:rPr lang="en-GB" dirty="0" smtClean="0"/>
              <a:t>Encryption</a:t>
            </a:r>
          </a:p>
          <a:p>
            <a:r>
              <a:rPr lang="en-GB" dirty="0" smtClean="0"/>
              <a:t>Firewalls</a:t>
            </a:r>
          </a:p>
          <a:p>
            <a:r>
              <a:rPr lang="en-GB" dirty="0"/>
              <a:t>Network </a:t>
            </a:r>
            <a:r>
              <a:rPr lang="en-GB" dirty="0" smtClean="0"/>
              <a:t>segmentation</a:t>
            </a:r>
          </a:p>
          <a:p>
            <a:r>
              <a:rPr lang="en-GB" dirty="0" smtClean="0"/>
              <a:t>Backups</a:t>
            </a:r>
          </a:p>
          <a:p>
            <a:r>
              <a:rPr lang="en-GB" dirty="0" smtClean="0"/>
              <a:t>Updates and patches</a:t>
            </a:r>
          </a:p>
          <a:p>
            <a:r>
              <a:rPr lang="en-GB" dirty="0" smtClean="0"/>
              <a:t>Training and education</a:t>
            </a:r>
          </a:p>
        </p:txBody>
      </p:sp>
    </p:spTree>
    <p:extLst>
      <p:ext uri="{BB962C8B-B14F-4D97-AF65-F5344CB8AC3E}">
        <p14:creationId xmlns:p14="http://schemas.microsoft.com/office/powerpoint/2010/main" val="1687802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Detection Examples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Hashes</a:t>
            </a:r>
          </a:p>
          <a:p>
            <a:r>
              <a:rPr lang="en-GB" dirty="0" smtClean="0"/>
              <a:t>Digital signatures</a:t>
            </a:r>
          </a:p>
          <a:p>
            <a:r>
              <a:rPr lang="en-GB" dirty="0" smtClean="0"/>
              <a:t>Intrusion detection systems</a:t>
            </a:r>
          </a:p>
          <a:p>
            <a:r>
              <a:rPr lang="en-GB" dirty="0" smtClean="0"/>
              <a:t>Malware/antivirus scanning</a:t>
            </a:r>
          </a:p>
          <a:p>
            <a:r>
              <a:rPr lang="en-GB" dirty="0" smtClean="0"/>
              <a:t>Monitoring systems</a:t>
            </a:r>
          </a:p>
          <a:p>
            <a:r>
              <a:rPr lang="en-GB" dirty="0" smtClean="0"/>
              <a:t>Honeypots</a:t>
            </a:r>
          </a:p>
          <a:p>
            <a:r>
              <a:rPr lang="en-GB" dirty="0" smtClean="0"/>
              <a:t>Training and education</a:t>
            </a:r>
          </a:p>
          <a:p>
            <a:r>
              <a:rPr lang="en-GB" dirty="0" smtClean="0"/>
              <a:t>Disclosure policies</a:t>
            </a:r>
          </a:p>
        </p:txBody>
      </p:sp>
    </p:spTree>
    <p:extLst>
      <p:ext uri="{BB962C8B-B14F-4D97-AF65-F5344CB8AC3E}">
        <p14:creationId xmlns:p14="http://schemas.microsoft.com/office/powerpoint/2010/main" val="1181589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Typical Components of Security </a:t>
            </a:r>
            <a:r>
              <a:rPr lang="en-GB" dirty="0" smtClean="0"/>
              <a:t>Mechanisms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 smtClean="0"/>
              <a:t>Identification</a:t>
            </a:r>
            <a:endParaRPr lang="en-GB" dirty="0" smtClean="0"/>
          </a:p>
          <a:p>
            <a:r>
              <a:rPr lang="en-GB" dirty="0" smtClean="0"/>
              <a:t>Authentication</a:t>
            </a:r>
          </a:p>
          <a:p>
            <a:r>
              <a:rPr lang="en-GB" dirty="0" smtClean="0"/>
              <a:t>Authorization</a:t>
            </a:r>
          </a:p>
          <a:p>
            <a:r>
              <a:rPr lang="en-GB" dirty="0" smtClean="0"/>
              <a:t>Physical protection</a:t>
            </a:r>
          </a:p>
          <a:p>
            <a:r>
              <a:rPr lang="en-GB" dirty="0" smtClean="0"/>
              <a:t>Cryptography: Hard maths!</a:t>
            </a:r>
          </a:p>
          <a:p>
            <a:r>
              <a:rPr lang="en-GB" dirty="0" smtClean="0"/>
              <a:t>Randomness</a:t>
            </a:r>
          </a:p>
          <a:p>
            <a:endParaRPr lang="en-GB" dirty="0"/>
          </a:p>
          <a:p>
            <a:r>
              <a:rPr lang="en-GB" dirty="0" smtClean="0"/>
              <a:t>Economics</a:t>
            </a:r>
          </a:p>
          <a:p>
            <a:r>
              <a:rPr lang="en-GB" dirty="0" smtClean="0"/>
              <a:t>Deception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7849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Backups are good</a:t>
            </a:r>
            <a:r>
              <a:rPr lang="is-IS" dirty="0" smtClean="0"/>
              <a:t>…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This is not what you want to see when you’ve forgot to set up backups for a year</a:t>
            </a:r>
            <a:r>
              <a:rPr lang="is-IS" dirty="0" smtClean="0"/>
              <a:t>…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790" y="2880503"/>
            <a:ext cx="4498819" cy="363157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352374" y="3591640"/>
            <a:ext cx="329783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Estimated around 40,000 per month infections of ransomware</a:t>
            </a:r>
          </a:p>
          <a:p>
            <a:endParaRPr lang="en-GB" dirty="0"/>
          </a:p>
          <a:p>
            <a:r>
              <a:rPr lang="en-GB" dirty="0" err="1" smtClean="0"/>
              <a:t>Cryptolocker</a:t>
            </a:r>
            <a:r>
              <a:rPr lang="en-GB" dirty="0" smtClean="0"/>
              <a:t> alone expected to have raised over $30,000,000 in 2013</a:t>
            </a:r>
          </a:p>
          <a:p>
            <a:endParaRPr lang="en-GB" dirty="0"/>
          </a:p>
          <a:p>
            <a:r>
              <a:rPr lang="en-GB" dirty="0" smtClean="0"/>
              <a:t>43% of users in a survey said they had paid the fine!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66893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Training and education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Your users are either with you</a:t>
            </a:r>
          </a:p>
          <a:p>
            <a:pPr lvl="1"/>
            <a:r>
              <a:rPr lang="en-GB" dirty="0" smtClean="0"/>
              <a:t>Or against you</a:t>
            </a:r>
            <a:r>
              <a:rPr lang="is-IS" dirty="0" smtClean="0"/>
              <a:t>…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04992"/>
            <a:ext cx="9144000" cy="395300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000" y="4127500"/>
            <a:ext cx="2921000" cy="273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803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But before we begin</a:t>
            </a:r>
            <a:r>
              <a:rPr lang="is-IS" dirty="0" smtClean="0"/>
              <a:t>…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Setting the context of our new cyber world</a:t>
            </a:r>
            <a:r>
              <a:rPr lang="is-IS" dirty="0" smtClean="0"/>
              <a:t>…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5467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Getting security right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Don't </a:t>
            </a:r>
            <a:r>
              <a:rPr lang="en-GB" dirty="0"/>
              <a:t>make assumptions</a:t>
            </a:r>
          </a:p>
          <a:p>
            <a:r>
              <a:rPr lang="en-GB" dirty="0"/>
              <a:t>Don't be a perfectionist</a:t>
            </a:r>
          </a:p>
          <a:p>
            <a:r>
              <a:rPr lang="en-GB" dirty="0"/>
              <a:t>Remember your users of the system</a:t>
            </a:r>
          </a:p>
          <a:p>
            <a:r>
              <a:rPr lang="en-GB" dirty="0" smtClean="0"/>
              <a:t>Don't </a:t>
            </a:r>
            <a:r>
              <a:rPr lang="en-GB" dirty="0"/>
              <a:t>be overzealous</a:t>
            </a:r>
          </a:p>
          <a:p>
            <a:r>
              <a:rPr lang="en-GB" dirty="0"/>
              <a:t>Two steps forward, one step back</a:t>
            </a:r>
          </a:p>
          <a:p>
            <a:pPr lvl="1"/>
            <a:r>
              <a:rPr lang="en-GB" dirty="0"/>
              <a:t>Post-it note example</a:t>
            </a:r>
          </a:p>
          <a:p>
            <a:r>
              <a:rPr lang="en-GB" dirty="0"/>
              <a:t>Build up your layers of security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1897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Getting security right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But be realistic</a:t>
            </a:r>
          </a:p>
          <a:p>
            <a:r>
              <a:rPr lang="en-GB" dirty="0"/>
              <a:t>Keep it simple</a:t>
            </a:r>
          </a:p>
          <a:p>
            <a:pPr lvl="1"/>
            <a:r>
              <a:rPr lang="en-GB" dirty="0"/>
              <a:t>KISS</a:t>
            </a:r>
          </a:p>
          <a:p>
            <a:r>
              <a:rPr lang="en-GB" dirty="0"/>
              <a:t>Education is important</a:t>
            </a:r>
          </a:p>
          <a:p>
            <a:r>
              <a:rPr lang="en-GB" dirty="0"/>
              <a:t>Don't keep secrets</a:t>
            </a:r>
          </a:p>
          <a:p>
            <a:pPr lvl="1"/>
            <a:r>
              <a:rPr lang="en-GB" dirty="0"/>
              <a:t>Security through obscurity is evil</a:t>
            </a:r>
          </a:p>
          <a:p>
            <a:pPr lvl="1"/>
            <a:r>
              <a:rPr lang="en-GB" dirty="0"/>
              <a:t>Be open</a:t>
            </a:r>
          </a:p>
          <a:p>
            <a:r>
              <a:rPr lang="en-GB" dirty="0"/>
              <a:t>Engage with your users</a:t>
            </a:r>
          </a:p>
          <a:p>
            <a:r>
              <a:rPr lang="en-GB" dirty="0"/>
              <a:t>Encourage disclosure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68595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Getting security right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Keep your weakest link strong</a:t>
            </a:r>
          </a:p>
          <a:p>
            <a:pPr lvl="1"/>
            <a:r>
              <a:rPr lang="en-GB" dirty="0"/>
              <a:t>It's like playing Ingenious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4977" y="2813538"/>
            <a:ext cx="5099538" cy="382465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600700" y="2813538"/>
            <a:ext cx="32004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GB" dirty="0" smtClean="0"/>
              <a:t>Each turn, you place a tile, with 2 colours on it, with at least one of those colours touching another tile of it’s colour</a:t>
            </a:r>
          </a:p>
          <a:p>
            <a:pPr marL="285750" indent="-285750">
              <a:buFont typeface="Arial" charset="0"/>
              <a:buChar char="•"/>
            </a:pPr>
            <a:r>
              <a:rPr lang="en-GB" dirty="0" smtClean="0"/>
              <a:t>You gain colour points for each coloured tile in a line that matches the colour</a:t>
            </a:r>
          </a:p>
          <a:p>
            <a:pPr marL="285750" indent="-285750">
              <a:buFont typeface="Arial" charset="0"/>
              <a:buChar char="•"/>
            </a:pPr>
            <a:r>
              <a:rPr lang="en-GB" b="1" dirty="0" smtClean="0"/>
              <a:t>Your score is equal to the colour points of your lowest colour</a:t>
            </a:r>
            <a:endParaRPr lang="en-GB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1054" y="1258545"/>
            <a:ext cx="3300046" cy="132551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130062" y="6031523"/>
            <a:ext cx="5671038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b="1" dirty="0" smtClean="0"/>
              <a:t>Just as in cybersecurity, your score is your weakest part of the system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682845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That one weak chain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For example, Sony lost 1 million customer passwords and details due to a single SQL injection vulnerability on their website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6300" y="3246517"/>
            <a:ext cx="4276481" cy="3065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672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The problem with industry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They often know their systems are </a:t>
            </a:r>
            <a:r>
              <a:rPr lang="en-GB" dirty="0" smtClean="0"/>
              <a:t>insecure</a:t>
            </a:r>
          </a:p>
          <a:p>
            <a:pPr lvl="1"/>
            <a:r>
              <a:rPr lang="en-GB" dirty="0" smtClean="0"/>
              <a:t>But it’s not a priority</a:t>
            </a:r>
          </a:p>
          <a:p>
            <a:pPr lvl="1"/>
            <a:r>
              <a:rPr lang="en-GB" dirty="0" smtClean="0"/>
              <a:t>It goes at the bottom of the to-do list</a:t>
            </a:r>
            <a:endParaRPr lang="en-GB" dirty="0"/>
          </a:p>
          <a:p>
            <a:r>
              <a:rPr lang="en-GB" dirty="0"/>
              <a:t>Security is only important when it's too late</a:t>
            </a:r>
          </a:p>
          <a:p>
            <a:pPr lvl="1"/>
            <a:r>
              <a:rPr lang="en-GB" dirty="0" smtClean="0"/>
              <a:t>You </a:t>
            </a:r>
            <a:r>
              <a:rPr lang="en-GB" dirty="0"/>
              <a:t>lose all your customers details, and then you try to deal with it</a:t>
            </a:r>
          </a:p>
          <a:p>
            <a:r>
              <a:rPr lang="en-GB" dirty="0" smtClean="0"/>
              <a:t>Security is </a:t>
            </a:r>
            <a:r>
              <a:rPr lang="en-GB" dirty="0"/>
              <a:t>an afterthought</a:t>
            </a:r>
          </a:p>
          <a:p>
            <a:pPr lvl="1"/>
            <a:r>
              <a:rPr lang="en-GB" dirty="0" smtClean="0"/>
              <a:t>You shouldn’t make </a:t>
            </a:r>
            <a:r>
              <a:rPr lang="en-GB" dirty="0"/>
              <a:t>the problem in the first place</a:t>
            </a:r>
          </a:p>
          <a:p>
            <a:r>
              <a:rPr lang="en-GB" dirty="0"/>
              <a:t>Security through obscurity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3554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The industry flow diagram</a:t>
            </a:r>
            <a:endParaRPr lang="en-GB" dirty="0"/>
          </a:p>
        </p:txBody>
      </p:sp>
      <p:sp>
        <p:nvSpPr>
          <p:cNvPr id="4" name="Rectangle 3"/>
          <p:cNvSpPr/>
          <p:nvPr/>
        </p:nvSpPr>
        <p:spPr>
          <a:xfrm>
            <a:off x="628650" y="2725615"/>
            <a:ext cx="1824404" cy="10111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mtClean="0"/>
              <a:t>Business as usual</a:t>
            </a:r>
            <a:endParaRPr lang="en-GB"/>
          </a:p>
        </p:txBody>
      </p:sp>
      <p:sp>
        <p:nvSpPr>
          <p:cNvPr id="5" name="Rectangle 4"/>
          <p:cNvSpPr/>
          <p:nvPr/>
        </p:nvSpPr>
        <p:spPr>
          <a:xfrm>
            <a:off x="2636227" y="2725615"/>
            <a:ext cx="1824404" cy="10111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Vulnerability is found</a:t>
            </a:r>
            <a:endParaRPr lang="en-GB" dirty="0"/>
          </a:p>
        </p:txBody>
      </p:sp>
      <p:sp>
        <p:nvSpPr>
          <p:cNvPr id="6" name="Rectangle 5"/>
          <p:cNvSpPr/>
          <p:nvPr/>
        </p:nvSpPr>
        <p:spPr>
          <a:xfrm>
            <a:off x="4643804" y="2725615"/>
            <a:ext cx="1824404" cy="10111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mtClean="0"/>
              <a:t>Vulnerability is exploited</a:t>
            </a:r>
            <a:endParaRPr lang="en-GB" dirty="0"/>
          </a:p>
        </p:txBody>
      </p:sp>
      <p:sp>
        <p:nvSpPr>
          <p:cNvPr id="7" name="Rectangle 6"/>
          <p:cNvSpPr/>
          <p:nvPr/>
        </p:nvSpPr>
        <p:spPr>
          <a:xfrm>
            <a:off x="6651382" y="2725614"/>
            <a:ext cx="1824404" cy="10111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People get angry and/or bankrupt</a:t>
            </a:r>
            <a:endParaRPr lang="en-GB" dirty="0"/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2377586" y="3174024"/>
            <a:ext cx="334108" cy="879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6392741" y="3231171"/>
            <a:ext cx="334108" cy="879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2636227" y="4160593"/>
            <a:ext cx="1824404" cy="10111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Goes into a black hole somewhere</a:t>
            </a:r>
            <a:endParaRPr lang="en-GB" dirty="0"/>
          </a:p>
        </p:txBody>
      </p:sp>
      <p:cxnSp>
        <p:nvCxnSpPr>
          <p:cNvPr id="13" name="Straight Arrow Connector 12"/>
          <p:cNvCxnSpPr>
            <a:stCxn id="5" idx="2"/>
          </p:cNvCxnSpPr>
          <p:nvPr/>
        </p:nvCxnSpPr>
        <p:spPr>
          <a:xfrm>
            <a:off x="3548429" y="3736730"/>
            <a:ext cx="0" cy="5890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 flipV="1">
            <a:off x="1688123" y="3631223"/>
            <a:ext cx="948104" cy="69459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Lightning Bolt 22"/>
          <p:cNvSpPr/>
          <p:nvPr/>
        </p:nvSpPr>
        <p:spPr>
          <a:xfrm>
            <a:off x="4643804" y="2329962"/>
            <a:ext cx="772258" cy="624253"/>
          </a:xfrm>
          <a:prstGeom prst="lightningBol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305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11" grpId="0" animBg="1"/>
      <p:bldP spid="23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The industry flow diagram</a:t>
            </a:r>
            <a:endParaRPr lang="en-GB" dirty="0"/>
          </a:p>
        </p:txBody>
      </p:sp>
      <p:sp>
        <p:nvSpPr>
          <p:cNvPr id="4" name="Rectangle 3"/>
          <p:cNvSpPr/>
          <p:nvPr/>
        </p:nvSpPr>
        <p:spPr>
          <a:xfrm>
            <a:off x="2220058" y="2435468"/>
            <a:ext cx="1824404" cy="10111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mtClean="0"/>
              <a:t>Business as usual</a:t>
            </a:r>
            <a:endParaRPr lang="en-GB"/>
          </a:p>
        </p:txBody>
      </p:sp>
      <p:sp>
        <p:nvSpPr>
          <p:cNvPr id="5" name="Rectangle 4"/>
          <p:cNvSpPr/>
          <p:nvPr/>
        </p:nvSpPr>
        <p:spPr>
          <a:xfrm>
            <a:off x="4227635" y="2435468"/>
            <a:ext cx="1824404" cy="10111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Vulnerability is found</a:t>
            </a:r>
            <a:endParaRPr lang="en-GB" dirty="0"/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3968994" y="2883877"/>
            <a:ext cx="334108" cy="879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4227635" y="3870446"/>
            <a:ext cx="1824404" cy="10111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Vulnerability gets fixed</a:t>
            </a:r>
            <a:endParaRPr lang="en-GB" dirty="0"/>
          </a:p>
        </p:txBody>
      </p:sp>
      <p:cxnSp>
        <p:nvCxnSpPr>
          <p:cNvPr id="13" name="Straight Arrow Connector 12"/>
          <p:cNvCxnSpPr>
            <a:stCxn id="5" idx="2"/>
          </p:cNvCxnSpPr>
          <p:nvPr/>
        </p:nvCxnSpPr>
        <p:spPr>
          <a:xfrm>
            <a:off x="5139837" y="3446583"/>
            <a:ext cx="0" cy="5890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 flipV="1">
            <a:off x="3279531" y="3341076"/>
            <a:ext cx="948104" cy="69459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val 2"/>
          <p:cNvSpPr/>
          <p:nvPr/>
        </p:nvSpPr>
        <p:spPr>
          <a:xfrm>
            <a:off x="5467351" y="4466493"/>
            <a:ext cx="696058" cy="68579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800" dirty="0" smtClean="0">
                <a:solidFill>
                  <a:schemeClr val="tx1"/>
                </a:solidFill>
              </a:rPr>
              <a:t>£</a:t>
            </a:r>
            <a:endParaRPr lang="en-GB" sz="4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2072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The industry flow diagram</a:t>
            </a:r>
            <a:endParaRPr lang="en-GB" dirty="0"/>
          </a:p>
        </p:txBody>
      </p:sp>
      <p:sp>
        <p:nvSpPr>
          <p:cNvPr id="4" name="Rectangle 3"/>
          <p:cNvSpPr/>
          <p:nvPr/>
        </p:nvSpPr>
        <p:spPr>
          <a:xfrm>
            <a:off x="628650" y="2725615"/>
            <a:ext cx="1824404" cy="10111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mtClean="0"/>
              <a:t>Business as usual</a:t>
            </a:r>
            <a:endParaRPr lang="en-GB"/>
          </a:p>
        </p:txBody>
      </p:sp>
      <p:sp>
        <p:nvSpPr>
          <p:cNvPr id="5" name="Rectangle 4"/>
          <p:cNvSpPr/>
          <p:nvPr/>
        </p:nvSpPr>
        <p:spPr>
          <a:xfrm>
            <a:off x="2636227" y="2725615"/>
            <a:ext cx="1824404" cy="10111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Vulnerability is found</a:t>
            </a:r>
            <a:endParaRPr lang="en-GB" dirty="0"/>
          </a:p>
        </p:txBody>
      </p:sp>
      <p:sp>
        <p:nvSpPr>
          <p:cNvPr id="6" name="Rectangle 5"/>
          <p:cNvSpPr/>
          <p:nvPr/>
        </p:nvSpPr>
        <p:spPr>
          <a:xfrm>
            <a:off x="4643804" y="2725615"/>
            <a:ext cx="1824404" cy="10111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mtClean="0"/>
              <a:t>Vulnerability is exploited</a:t>
            </a:r>
            <a:endParaRPr lang="en-GB" dirty="0"/>
          </a:p>
        </p:txBody>
      </p:sp>
      <p:sp>
        <p:nvSpPr>
          <p:cNvPr id="7" name="Rectangle 6"/>
          <p:cNvSpPr/>
          <p:nvPr/>
        </p:nvSpPr>
        <p:spPr>
          <a:xfrm>
            <a:off x="6651382" y="2725614"/>
            <a:ext cx="1824404" cy="10111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People get angry and/or bankrupt</a:t>
            </a:r>
            <a:endParaRPr lang="en-GB" dirty="0"/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2377586" y="3174024"/>
            <a:ext cx="334108" cy="879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6392741" y="3231171"/>
            <a:ext cx="334108" cy="879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2636227" y="4160593"/>
            <a:ext cx="1824404" cy="10111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Goes into a black hole somewhere</a:t>
            </a:r>
            <a:endParaRPr lang="en-GB" dirty="0"/>
          </a:p>
        </p:txBody>
      </p:sp>
      <p:cxnSp>
        <p:nvCxnSpPr>
          <p:cNvPr id="13" name="Straight Arrow Connector 12"/>
          <p:cNvCxnSpPr>
            <a:stCxn id="5" idx="2"/>
          </p:cNvCxnSpPr>
          <p:nvPr/>
        </p:nvCxnSpPr>
        <p:spPr>
          <a:xfrm>
            <a:off x="3548429" y="3736730"/>
            <a:ext cx="0" cy="5890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 flipV="1">
            <a:off x="1688123" y="3631223"/>
            <a:ext cx="948104" cy="69459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Lightning Bolt 22"/>
          <p:cNvSpPr/>
          <p:nvPr/>
        </p:nvSpPr>
        <p:spPr>
          <a:xfrm>
            <a:off x="4643804" y="2329962"/>
            <a:ext cx="772258" cy="624253"/>
          </a:xfrm>
          <a:prstGeom prst="lightningBol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Oval 13"/>
          <p:cNvSpPr/>
          <p:nvPr/>
        </p:nvSpPr>
        <p:spPr>
          <a:xfrm>
            <a:off x="6468208" y="3562715"/>
            <a:ext cx="2199541" cy="220686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1500" dirty="0" smtClean="0">
                <a:solidFill>
                  <a:schemeClr val="tx1"/>
                </a:solidFill>
              </a:rPr>
              <a:t>£</a:t>
            </a:r>
            <a:endParaRPr lang="en-GB" sz="115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8346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Cybersecurity in the UK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Cyber security standards</a:t>
            </a:r>
          </a:p>
          <a:p>
            <a:pPr lvl="1"/>
            <a:r>
              <a:rPr lang="en-GB" dirty="0" smtClean="0"/>
              <a:t>Business can work with these standards to better protect themselves</a:t>
            </a:r>
          </a:p>
          <a:p>
            <a:pPr lvl="1"/>
            <a:r>
              <a:rPr lang="en-GB" dirty="0"/>
              <a:t>Further </a:t>
            </a:r>
            <a:r>
              <a:rPr lang="en-GB" dirty="0" smtClean="0"/>
              <a:t>reading</a:t>
            </a:r>
          </a:p>
          <a:p>
            <a:pPr lvl="2"/>
            <a:r>
              <a:rPr lang="en-GB" dirty="0" smtClean="0">
                <a:hlinkClick r:id="rId2"/>
              </a:rPr>
              <a:t>http</a:t>
            </a:r>
            <a:r>
              <a:rPr lang="en-GB" dirty="0">
                <a:hlinkClick r:id="rId2"/>
              </a:rPr>
              <a:t>://www.bsigroup.com/en-GB/Cyber-Security/Cyber-security-for-SMEs/Standards-for-IT-and-cyber-security/#</a:t>
            </a:r>
            <a:r>
              <a:rPr lang="en-GB" dirty="0" smtClean="0">
                <a:hlinkClick r:id="rId2"/>
              </a:rPr>
              <a:t>Gov-standards</a:t>
            </a:r>
            <a:endParaRPr lang="en-GB" dirty="0" smtClean="0"/>
          </a:p>
          <a:p>
            <a:pPr lvl="2"/>
            <a:r>
              <a:rPr lang="en-GB" dirty="0">
                <a:hlinkClick r:id="rId3"/>
              </a:rPr>
              <a:t>http://</a:t>
            </a:r>
            <a:r>
              <a:rPr lang="en-GB" dirty="0" smtClean="0">
                <a:hlinkClick r:id="rId3"/>
              </a:rPr>
              <a:t>www.itgovernance.co.uk/cybersecurity-standards.aspx</a:t>
            </a:r>
            <a:endParaRPr lang="en-GB" dirty="0" smtClean="0"/>
          </a:p>
          <a:p>
            <a:pPr lvl="2"/>
            <a:endParaRPr lang="en-GB" dirty="0" smtClean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49431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s-IS" dirty="0"/>
              <a:t>ISO/IEC </a:t>
            </a:r>
            <a:r>
              <a:rPr lang="is-IS" dirty="0" smtClean="0"/>
              <a:t>27001: Information Technology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international </a:t>
            </a:r>
            <a:r>
              <a:rPr lang="en-US" dirty="0"/>
              <a:t>Standard for best-practice information security management </a:t>
            </a:r>
            <a:r>
              <a:rPr lang="en-US" dirty="0" smtClean="0"/>
              <a:t>systems</a:t>
            </a:r>
          </a:p>
          <a:p>
            <a:r>
              <a:rPr lang="en-US" dirty="0" smtClean="0"/>
              <a:t>Covers</a:t>
            </a:r>
          </a:p>
          <a:p>
            <a:pPr lvl="1"/>
            <a:r>
              <a:rPr lang="en-US" dirty="0" smtClean="0"/>
              <a:t>Protecting and preserving information under:</a:t>
            </a:r>
          </a:p>
          <a:p>
            <a:pPr lvl="2"/>
            <a:r>
              <a:rPr lang="en-US" dirty="0" smtClean="0"/>
              <a:t>Confidentiality</a:t>
            </a:r>
          </a:p>
          <a:p>
            <a:pPr lvl="2"/>
            <a:r>
              <a:rPr lang="en-US" dirty="0" smtClean="0"/>
              <a:t>Availability</a:t>
            </a:r>
          </a:p>
          <a:p>
            <a:pPr lvl="2"/>
            <a:r>
              <a:rPr lang="en-US" dirty="0" smtClean="0"/>
              <a:t>Integrity</a:t>
            </a:r>
          </a:p>
          <a:p>
            <a:pPr lvl="1"/>
            <a:r>
              <a:rPr lang="en-US" dirty="0" smtClean="0"/>
              <a:t>Best practices</a:t>
            </a:r>
          </a:p>
          <a:p>
            <a:pPr lvl="1"/>
            <a:r>
              <a:rPr lang="en-US" dirty="0" smtClean="0"/>
              <a:t>Allows for externally assessed certified compliance</a:t>
            </a:r>
            <a:r>
              <a:rPr lang="en-US" dirty="0"/>
              <a:t> 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65517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If this is the answer</a:t>
            </a:r>
            <a:r>
              <a:rPr lang="is-IS" dirty="0" smtClean="0"/>
              <a:t>…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What was the question?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3300" y="847665"/>
            <a:ext cx="2274793" cy="228844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 rot="19894308">
            <a:off x="5037015" y="757028"/>
            <a:ext cx="2092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Sponsored by</a:t>
            </a:r>
            <a:r>
              <a:rPr lang="is-IS" dirty="0" smtClean="0"/>
              <a:t>…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89738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ISO/IEC </a:t>
            </a:r>
            <a:r>
              <a:rPr lang="nb-NO" dirty="0" smtClean="0"/>
              <a:t>27032: Guideline for </a:t>
            </a:r>
            <a:r>
              <a:rPr lang="nb-NO" dirty="0" err="1" smtClean="0"/>
              <a:t>cybersecurity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International Standard focussing explicitly on cyber security</a:t>
            </a:r>
          </a:p>
          <a:p>
            <a:r>
              <a:rPr lang="en-GB" dirty="0" smtClean="0"/>
              <a:t>Consideration of cybersecurity threats and attack vectors</a:t>
            </a:r>
          </a:p>
          <a:p>
            <a:r>
              <a:rPr lang="en-GB" dirty="0" smtClean="0"/>
              <a:t>Guidelines for protecting information outside an organisation</a:t>
            </a:r>
          </a:p>
          <a:p>
            <a:r>
              <a:rPr lang="en-GB" dirty="0" smtClean="0"/>
              <a:t>Dealing with clients and suppliers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5406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Various others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ISO/IEC 27031 — Guidelines for information and communication technology readiness for business continuity</a:t>
            </a:r>
          </a:p>
          <a:p>
            <a:r>
              <a:rPr lang="en-US" dirty="0" smtClean="0"/>
              <a:t>ISO/IEC </a:t>
            </a:r>
            <a:r>
              <a:rPr lang="en-US" dirty="0"/>
              <a:t>27033-1 — Network security - Part 1: Overview and concepts</a:t>
            </a:r>
          </a:p>
          <a:p>
            <a:r>
              <a:rPr lang="en-US" dirty="0"/>
              <a:t>ISO/IEC 27033-2 — Network security - Part 2: Guidelines for the design and implementation of network security</a:t>
            </a:r>
          </a:p>
          <a:p>
            <a:r>
              <a:rPr lang="en-US" dirty="0"/>
              <a:t>ISO/IEC 27033-3 — Network security - Part 3: Reference networking scenarios - Threats, design techniques and control issues</a:t>
            </a:r>
          </a:p>
          <a:p>
            <a:r>
              <a:rPr lang="en-US" dirty="0"/>
              <a:t>ISO/IEC 27033-5 — Network security - Part 5: Securing communications across networks using Virtual Private Networks (VPNs)</a:t>
            </a:r>
          </a:p>
          <a:p>
            <a:r>
              <a:rPr lang="en-US" dirty="0"/>
              <a:t>ISO/IEC 27034-1 — Application security - Part 1: Guideline for application security</a:t>
            </a:r>
          </a:p>
          <a:p>
            <a:r>
              <a:rPr lang="en-US" dirty="0"/>
              <a:t>ISO/IEC 27035 — Information security incident </a:t>
            </a:r>
            <a:r>
              <a:rPr lang="en-US" dirty="0" smtClean="0"/>
              <a:t>management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3547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How could the university be attacked?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Who might attack it?</a:t>
            </a:r>
          </a:p>
          <a:p>
            <a:r>
              <a:rPr lang="en-GB" dirty="0" smtClean="0"/>
              <a:t>How might they attack it?</a:t>
            </a:r>
          </a:p>
          <a:p>
            <a:r>
              <a:rPr lang="en-GB" dirty="0" smtClean="0"/>
              <a:t>What weaknesses does the university have?</a:t>
            </a:r>
          </a:p>
          <a:p>
            <a:r>
              <a:rPr lang="en-GB" dirty="0"/>
              <a:t>As an insider, what information do you know that could help you</a:t>
            </a:r>
            <a:r>
              <a:rPr lang="en-GB" dirty="0" smtClean="0"/>
              <a:t>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09623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Any questions?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9700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6522"/>
            <a:ext cx="9144000" cy="622511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652954" y="2637692"/>
            <a:ext cx="539847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800" b="1" dirty="0" smtClean="0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76200" dir="5400000" algn="t" rotWithShape="0">
                    <a:prstClr val="black">
                      <a:alpha val="40000"/>
                    </a:prstClr>
                  </a:outerShdw>
                </a:effectLst>
              </a:rPr>
              <a:t>3.2 billion</a:t>
            </a:r>
            <a:endParaRPr lang="en-GB" sz="8800" b="1" dirty="0">
              <a:ln w="28575"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762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652954" y="4084242"/>
            <a:ext cx="5398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 smtClean="0">
                <a:ln w="15875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76200" dir="5400000" algn="t" rotWithShape="0">
                    <a:prstClr val="black">
                      <a:alpha val="40000"/>
                    </a:prstClr>
                  </a:outerShdw>
                </a:effectLst>
              </a:rPr>
              <a:t>Estimated internet users</a:t>
            </a:r>
            <a:endParaRPr lang="en-GB" sz="2400" b="1" dirty="0">
              <a:ln w="15875"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762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65366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Things are going up</a:t>
            </a:r>
            <a:r>
              <a:rPr lang="is-IS" dirty="0" smtClean="0"/>
              <a:t>… and fast!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677" y="1498210"/>
            <a:ext cx="4926670" cy="268693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0207" y="4318960"/>
            <a:ext cx="5380892" cy="2268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7782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6522"/>
            <a:ext cx="9144000" cy="622511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652954" y="2637692"/>
            <a:ext cx="539847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800" b="1" dirty="0" smtClean="0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76200" dir="5400000" algn="t" rotWithShape="0">
                    <a:prstClr val="black">
                      <a:alpha val="40000"/>
                    </a:prstClr>
                  </a:outerShdw>
                </a:effectLst>
              </a:rPr>
              <a:t>20 million</a:t>
            </a:r>
            <a:endParaRPr lang="en-GB" sz="8800" b="1" dirty="0">
              <a:ln w="28575"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762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652953" y="3908124"/>
            <a:ext cx="539847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dirty="0" smtClean="0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76200" dir="5400000" algn="t" rotWithShape="0">
                    <a:prstClr val="black">
                      <a:alpha val="40000"/>
                    </a:prstClr>
                  </a:outerShdw>
                </a:effectLst>
              </a:rPr>
              <a:t>Mobile malware apps</a:t>
            </a:r>
            <a:endParaRPr lang="en-GB" sz="4400" b="1" dirty="0">
              <a:ln w="28575"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762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7509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6522"/>
            <a:ext cx="9144000" cy="622511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652954" y="2637692"/>
            <a:ext cx="539847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800" b="1" dirty="0" smtClean="0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76200" dir="5400000" algn="t" rotWithShape="0">
                    <a:prstClr val="black">
                      <a:alpha val="40000"/>
                    </a:prstClr>
                  </a:outerShdw>
                </a:effectLst>
              </a:rPr>
              <a:t>19%</a:t>
            </a:r>
            <a:endParaRPr lang="en-GB" sz="8800" b="1" dirty="0">
              <a:ln w="28575"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762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652954" y="4084242"/>
            <a:ext cx="53984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 smtClean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76200" dir="5400000" algn="t" rotWithShape="0">
                    <a:prstClr val="black">
                      <a:alpha val="40000"/>
                    </a:prstClr>
                  </a:outerShdw>
                </a:effectLst>
              </a:rPr>
              <a:t>Sites powered by </a:t>
            </a:r>
            <a:r>
              <a:rPr lang="en-GB" sz="3200" b="1" dirty="0" err="1" smtClean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76200" dir="5400000" algn="t" rotWithShape="0">
                    <a:prstClr val="black">
                      <a:alpha val="40000"/>
                    </a:prstClr>
                  </a:outerShdw>
                </a:effectLst>
              </a:rPr>
              <a:t>Wordpress</a:t>
            </a:r>
            <a:endParaRPr lang="en-GB" sz="3200" b="1" dirty="0">
              <a:ln w="19050"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762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60121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6522"/>
            <a:ext cx="9144000" cy="622511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652954" y="2637692"/>
            <a:ext cx="539847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800" b="1" dirty="0" smtClean="0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76200" dir="5400000" algn="t" rotWithShape="0">
                    <a:prstClr val="black">
                      <a:alpha val="40000"/>
                    </a:prstClr>
                  </a:outerShdw>
                </a:effectLst>
              </a:rPr>
              <a:t>320 Hours</a:t>
            </a:r>
            <a:endParaRPr lang="en-GB" sz="8800" b="1" dirty="0">
              <a:ln w="28575"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762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652954" y="4084242"/>
            <a:ext cx="5398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 smtClean="0">
                <a:ln w="15875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76200" dir="5400000" algn="t" rotWithShape="0">
                    <a:prstClr val="black">
                      <a:alpha val="40000"/>
                    </a:prstClr>
                  </a:outerShdw>
                </a:effectLst>
              </a:rPr>
              <a:t>Longest </a:t>
            </a:r>
            <a:r>
              <a:rPr lang="en-GB" sz="2400" b="1" dirty="0" err="1" smtClean="0">
                <a:ln w="15875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76200" dir="5400000" algn="t" rotWithShape="0">
                    <a:prstClr val="black">
                      <a:alpha val="40000"/>
                    </a:prstClr>
                  </a:outerShdw>
                </a:effectLst>
              </a:rPr>
              <a:t>hactivism</a:t>
            </a:r>
            <a:r>
              <a:rPr lang="en-GB" sz="2400" b="1" dirty="0" smtClean="0">
                <a:ln w="15875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76200" dir="5400000" algn="t" rotWithShape="0">
                    <a:prstClr val="black">
                      <a:alpha val="40000"/>
                    </a:prstClr>
                  </a:outerShdw>
                </a:effectLst>
              </a:rPr>
              <a:t> DDOS attack in 2015</a:t>
            </a:r>
            <a:endParaRPr lang="en-GB" sz="2400" b="1" dirty="0">
              <a:ln w="15875"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762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48822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328</TotalTime>
  <Words>1203</Words>
  <Application>Microsoft Macintosh PowerPoint</Application>
  <PresentationFormat>On-screen Show (4:3)</PresentationFormat>
  <Paragraphs>248</Paragraphs>
  <Slides>43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7" baseType="lpstr">
      <vt:lpstr>Calibri</vt:lpstr>
      <vt:lpstr>Calibri Light</vt:lpstr>
      <vt:lpstr>Arial</vt:lpstr>
      <vt:lpstr>Office Theme</vt:lpstr>
      <vt:lpstr>COMP6230:  Implementing Cybersecurity</vt:lpstr>
      <vt:lpstr>Coming up…</vt:lpstr>
      <vt:lpstr>But before we begin…</vt:lpstr>
      <vt:lpstr>If this is the answer…</vt:lpstr>
      <vt:lpstr>PowerPoint Presentation</vt:lpstr>
      <vt:lpstr>Things are going up… and fast!</vt:lpstr>
      <vt:lpstr>PowerPoint Presentation</vt:lpstr>
      <vt:lpstr>PowerPoint Presentation</vt:lpstr>
      <vt:lpstr>PowerPoint Presentation</vt:lpstr>
      <vt:lpstr>PowerPoint Presentation</vt:lpstr>
      <vt:lpstr>What is cybersecurity?</vt:lpstr>
      <vt:lpstr>What kinds of threats?</vt:lpstr>
      <vt:lpstr>Who do they affect?</vt:lpstr>
      <vt:lpstr>And where do they come from?</vt:lpstr>
      <vt:lpstr>A few things to remember…</vt:lpstr>
      <vt:lpstr>Cybersecurity education is an emergency</vt:lpstr>
      <vt:lpstr>PowerPoint Presentation</vt:lpstr>
      <vt:lpstr>What does the future hold?</vt:lpstr>
      <vt:lpstr>What does the future hold?</vt:lpstr>
      <vt:lpstr>Digital Account Theft</vt:lpstr>
      <vt:lpstr>How do we deal with threats?</vt:lpstr>
      <vt:lpstr>How do we deal with threats?</vt:lpstr>
      <vt:lpstr>Security Policies</vt:lpstr>
      <vt:lpstr>Security Mechanisms</vt:lpstr>
      <vt:lpstr>Prevention Examples</vt:lpstr>
      <vt:lpstr>Detection Examples</vt:lpstr>
      <vt:lpstr>Typical Components of Security Mechanisms</vt:lpstr>
      <vt:lpstr>Backups are good…</vt:lpstr>
      <vt:lpstr>Training and education</vt:lpstr>
      <vt:lpstr>Getting security right</vt:lpstr>
      <vt:lpstr>Getting security right</vt:lpstr>
      <vt:lpstr>Getting security right</vt:lpstr>
      <vt:lpstr>That one weak chain</vt:lpstr>
      <vt:lpstr>The problem with industry</vt:lpstr>
      <vt:lpstr>The industry flow diagram</vt:lpstr>
      <vt:lpstr>The industry flow diagram</vt:lpstr>
      <vt:lpstr>The industry flow diagram</vt:lpstr>
      <vt:lpstr>Cybersecurity in the UK</vt:lpstr>
      <vt:lpstr>ISO/IEC 27001: Information Technology</vt:lpstr>
      <vt:lpstr>ISO/IEC 27032: Guideline for cybersecurity</vt:lpstr>
      <vt:lpstr>Various others</vt:lpstr>
      <vt:lpstr>How could the university be attacked?</vt:lpstr>
      <vt:lpstr>Any questions?</vt:lpstr>
    </vt:vector>
  </TitlesOfParts>
  <Company/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29</cp:revision>
  <dcterms:created xsi:type="dcterms:W3CDTF">2016-10-04T11:44:23Z</dcterms:created>
  <dcterms:modified xsi:type="dcterms:W3CDTF">2016-10-05T11:57:40Z</dcterms:modified>
</cp:coreProperties>
</file>

<file path=docProps/thumbnail.jpeg>
</file>